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66" r:id="rId3"/>
    <p:sldId id="267" r:id="rId4"/>
    <p:sldId id="275" r:id="rId5"/>
    <p:sldId id="285" r:id="rId6"/>
    <p:sldId id="268" r:id="rId7"/>
    <p:sldId id="293" r:id="rId8"/>
    <p:sldId id="269" r:id="rId9"/>
    <p:sldId id="270" r:id="rId10"/>
    <p:sldId id="272" r:id="rId11"/>
    <p:sldId id="294" r:id="rId12"/>
    <p:sldId id="274" r:id="rId13"/>
    <p:sldId id="277" r:id="rId14"/>
    <p:sldId id="278" r:id="rId15"/>
    <p:sldId id="279" r:id="rId16"/>
    <p:sldId id="280" r:id="rId17"/>
    <p:sldId id="276" r:id="rId18"/>
    <p:sldId id="282" r:id="rId19"/>
    <p:sldId id="281" r:id="rId20"/>
    <p:sldId id="283" r:id="rId21"/>
    <p:sldId id="284" r:id="rId22"/>
    <p:sldId id="265" r:id="rId23"/>
    <p:sldId id="263" r:id="rId24"/>
    <p:sldId id="257" r:id="rId25"/>
    <p:sldId id="259" r:id="rId26"/>
    <p:sldId id="260" r:id="rId27"/>
    <p:sldId id="290" r:id="rId28"/>
    <p:sldId id="291" r:id="rId29"/>
    <p:sldId id="289" r:id="rId30"/>
    <p:sldId id="295" r:id="rId31"/>
    <p:sldId id="296" r:id="rId32"/>
    <p:sldId id="271" r:id="rId33"/>
    <p:sldId id="262" r:id="rId34"/>
    <p:sldId id="26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6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6AC46"/>
    <a:srgbClr val="A2A2A2"/>
    <a:srgbClr val="A9A9A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>
        <p:guide orient="horz" pos="3696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4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4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0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7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7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75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6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2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96B4C-E257-4B67-95DF-3C3E64D877C8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FF7B9-A19D-4CB4-A9FD-D52A3C06B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6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50.png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59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8508" y="640081"/>
            <a:ext cx="6770255" cy="3352473"/>
          </a:xfrm>
          <a:noFill/>
        </p:spPr>
        <p:txBody>
          <a:bodyPr>
            <a:normAutofit/>
          </a:bodyPr>
          <a:lstStyle/>
          <a:p>
            <a:r>
              <a:rPr lang="en-US" dirty="0"/>
              <a:t>Automatic Segmentation</a:t>
            </a:r>
            <a:br>
              <a:rPr lang="en-US" dirty="0"/>
            </a:br>
            <a:r>
              <a:rPr lang="en-US" dirty="0"/>
              <a:t>of the Aorta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8507" y="4157147"/>
            <a:ext cx="6770255" cy="2060774"/>
          </a:xfrm>
          <a:noFill/>
        </p:spPr>
        <p:txBody>
          <a:bodyPr>
            <a:normAutofit/>
          </a:bodyPr>
          <a:lstStyle/>
          <a:p>
            <a:r>
              <a:rPr lang="en-US" dirty="0"/>
              <a:t>Kathryn Shea</a:t>
            </a:r>
          </a:p>
          <a:p>
            <a:r>
              <a:rPr lang="en-US" dirty="0"/>
              <a:t>September 6, 2016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618" y="-101599"/>
            <a:ext cx="2829394" cy="71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4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r="13492"/>
          <a:stretch/>
        </p:blipFill>
        <p:spPr>
          <a:xfrm>
            <a:off x="6513470" y="169496"/>
            <a:ext cx="3299131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9" t="36024" r="42929" b="22807"/>
          <a:stretch/>
        </p:blipFill>
        <p:spPr>
          <a:xfrm>
            <a:off x="59854" y="176716"/>
            <a:ext cx="3071069" cy="6533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8" b="41422"/>
          <a:stretch/>
        </p:blipFill>
        <p:spPr>
          <a:xfrm>
            <a:off x="3177395" y="169496"/>
            <a:ext cx="3289603" cy="329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8" t="28215" r="28082" b="40029"/>
          <a:stretch/>
        </p:blipFill>
        <p:spPr>
          <a:xfrm>
            <a:off x="3177395" y="3509532"/>
            <a:ext cx="6635206" cy="32004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438718" y="4091420"/>
            <a:ext cx="2056280" cy="1902691"/>
          </a:xfrm>
          <a:prstGeom prst="ellipse">
            <a:avLst/>
          </a:prstGeom>
          <a:noFill/>
          <a:ln w="38100">
            <a:solidFill>
              <a:srgbClr val="46AC4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460" y="17671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3470" y="17671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7395" y="3509532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87" t="33450" r="37743" b="15876"/>
          <a:stretch/>
        </p:blipFill>
        <p:spPr>
          <a:xfrm>
            <a:off x="9885115" y="176716"/>
            <a:ext cx="2261858" cy="65332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09479" y="17671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91144" y="16949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428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6947" y="387927"/>
            <a:ext cx="12299863" cy="6037171"/>
            <a:chOff x="1035594" y="1093980"/>
            <a:chExt cx="10052221" cy="49339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594" y="1093984"/>
              <a:ext cx="1943100" cy="49339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072" y="1093983"/>
              <a:ext cx="1962275" cy="493395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991" y="1093984"/>
              <a:ext cx="1934883" cy="493395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9549" y="1093983"/>
              <a:ext cx="1618266" cy="49339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71" y="1093983"/>
              <a:ext cx="2472699" cy="49339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51646" y="1093983"/>
              <a:ext cx="5831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07991" y="1093982"/>
              <a:ext cx="5831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72171" y="1093981"/>
              <a:ext cx="5831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95189" y="1103216"/>
              <a:ext cx="5831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469549" y="1093980"/>
              <a:ext cx="5831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97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946" y="1000913"/>
            <a:ext cx="3529109" cy="2726236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03" y="476573"/>
            <a:ext cx="2529193" cy="377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022408"/>
            <a:ext cx="3553968" cy="2683245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Identifying Arteries</a:t>
            </a:r>
          </a:p>
        </p:txBody>
      </p:sp>
      <p:sp>
        <p:nvSpPr>
          <p:cNvPr id="14" name="Oval 13"/>
          <p:cNvSpPr/>
          <p:nvPr/>
        </p:nvSpPr>
        <p:spPr>
          <a:xfrm>
            <a:off x="5615708" y="628072"/>
            <a:ext cx="1191491" cy="489239"/>
          </a:xfrm>
          <a:prstGeom prst="ellipse">
            <a:avLst/>
          </a:prstGeom>
          <a:noFill/>
          <a:ln w="38100">
            <a:solidFill>
              <a:srgbClr val="46AC4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9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694895" y="2092927"/>
          <a:ext cx="4297680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57478921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69141394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60591174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18492806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3952854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4360915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5187372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2384548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76277945"/>
                    </a:ext>
                  </a:extLst>
                </a:gridCol>
              </a:tblGrid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340092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269174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548859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64634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9689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32742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7701367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14364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135334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897310" y="2275807"/>
            <a:ext cx="3931920" cy="3931920"/>
          </a:xfrm>
          <a:prstGeom prst="ellipse">
            <a:avLst/>
          </a:prstGeom>
          <a:solidFill>
            <a:schemeClr val="accent1">
              <a:lumMod val="75000"/>
              <a:alpha val="17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 r="7580"/>
          <a:stretch/>
        </p:blipFill>
        <p:spPr>
          <a:xfrm>
            <a:off x="5415379" y="1553696"/>
            <a:ext cx="6140836" cy="5176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895" y="1590640"/>
            <a:ext cx="429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Shape (array, r=4)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05236" y="1590640"/>
            <a:ext cx="52485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Distances Histogram (r=30)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Identifying Arteries: what does a circle look like?</a:t>
            </a:r>
          </a:p>
        </p:txBody>
      </p:sp>
    </p:spTree>
    <p:extLst>
      <p:ext uri="{BB962C8B-B14F-4D97-AF65-F5344CB8AC3E}">
        <p14:creationId xmlns:p14="http://schemas.microsoft.com/office/powerpoint/2010/main" val="2385669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Identifying Arteries: what does an artery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2954" r="7904" b="2407"/>
          <a:stretch/>
        </p:blipFill>
        <p:spPr>
          <a:xfrm>
            <a:off x="5735804" y="1368573"/>
            <a:ext cx="5516376" cy="4476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t="19962" r="8653" b="20814"/>
          <a:stretch/>
        </p:blipFill>
        <p:spPr>
          <a:xfrm>
            <a:off x="838200" y="1690689"/>
            <a:ext cx="4888345" cy="3804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6958" y="1706181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83187" y="1706181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009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Arteries: Basic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pc="300" dirty="0"/>
              <a:t>Create list of distances by calculating BFS distance from centroid to each pixel</a:t>
            </a:r>
          </a:p>
          <a:p>
            <a:pPr marL="514350" indent="-514350">
              <a:buFont typeface="+mj-lt"/>
              <a:buAutoNum type="arabicPeriod"/>
            </a:pPr>
            <a:r>
              <a:rPr lang="en-US" spc="300" dirty="0"/>
              <a:t>Sort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pc="300" dirty="0"/>
              <a:t>Calculate average of lower 1/3 of the list (lower </a:t>
            </a:r>
            <a:r>
              <a:rPr lang="en-US" spc="300" dirty="0" err="1"/>
              <a:t>avg</a:t>
            </a:r>
            <a:r>
              <a:rPr lang="en-US" spc="3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pc="300" dirty="0"/>
              <a:t>Calculate average of upper 1/3 of list (upper </a:t>
            </a:r>
            <a:r>
              <a:rPr lang="en-US" spc="300" dirty="0" err="1"/>
              <a:t>avg</a:t>
            </a:r>
            <a:r>
              <a:rPr lang="en-US" spc="3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pc="300" dirty="0"/>
              <a:t>If </a:t>
            </a:r>
            <a:r>
              <a:rPr lang="en-US" spc="300" dirty="0">
                <a:solidFill>
                  <a:srgbClr val="0070C0"/>
                </a:solidFill>
              </a:rPr>
              <a:t>upper </a:t>
            </a:r>
            <a:r>
              <a:rPr lang="en-US" spc="300" dirty="0" err="1">
                <a:solidFill>
                  <a:srgbClr val="0070C0"/>
                </a:solidFill>
              </a:rPr>
              <a:t>avg</a:t>
            </a:r>
            <a:r>
              <a:rPr lang="en-US" spc="300" dirty="0">
                <a:solidFill>
                  <a:srgbClr val="0070C0"/>
                </a:solidFill>
              </a:rPr>
              <a:t> </a:t>
            </a:r>
            <a:r>
              <a:rPr lang="en-US" spc="300" dirty="0"/>
              <a:t>/</a:t>
            </a:r>
            <a:r>
              <a:rPr lang="en-US" spc="300" dirty="0">
                <a:solidFill>
                  <a:srgbClr val="0070C0"/>
                </a:solidFill>
              </a:rPr>
              <a:t> lower </a:t>
            </a:r>
            <a:r>
              <a:rPr lang="en-US" spc="300" dirty="0" err="1">
                <a:solidFill>
                  <a:srgbClr val="0070C0"/>
                </a:solidFill>
              </a:rPr>
              <a:t>avg</a:t>
            </a:r>
            <a:r>
              <a:rPr lang="en-US" spc="300" dirty="0">
                <a:solidFill>
                  <a:srgbClr val="0070C0"/>
                </a:solidFill>
              </a:rPr>
              <a:t> </a:t>
            </a:r>
            <a:r>
              <a:rPr lang="en-US" spc="300" dirty="0"/>
              <a:t>&gt;</a:t>
            </a:r>
            <a:r>
              <a:rPr lang="en-US" spc="300" dirty="0">
                <a:solidFill>
                  <a:srgbClr val="0070C0"/>
                </a:solidFill>
              </a:rPr>
              <a:t> </a:t>
            </a:r>
            <a:r>
              <a:rPr lang="en-US" spc="300" dirty="0">
                <a:solidFill>
                  <a:srgbClr val="FF0000"/>
                </a:solidFill>
              </a:rPr>
              <a:t>threshold</a:t>
            </a:r>
            <a:r>
              <a:rPr lang="en-US" spc="300" dirty="0"/>
              <a:t>, it’s an artery</a:t>
            </a:r>
          </a:p>
          <a:p>
            <a:pPr marL="0" indent="0">
              <a:buNone/>
            </a:pPr>
            <a:endParaRPr lang="en-US" spc="300" dirty="0"/>
          </a:p>
          <a:p>
            <a:r>
              <a:rPr lang="en-US" spc="300" dirty="0"/>
              <a:t> What should the threshold be?</a:t>
            </a:r>
          </a:p>
        </p:txBody>
      </p:sp>
    </p:spTree>
    <p:extLst>
      <p:ext uri="{BB962C8B-B14F-4D97-AF65-F5344CB8AC3E}">
        <p14:creationId xmlns:p14="http://schemas.microsoft.com/office/powerpoint/2010/main" val="2004899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/>
          <a:srcRect t="2270" r="1" b="6638"/>
          <a:stretch/>
        </p:blipFill>
        <p:spPr>
          <a:xfrm>
            <a:off x="838200" y="1461193"/>
            <a:ext cx="6921326" cy="4744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Deciding the Threshold: threshold for a circle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552944" y="1825625"/>
            <a:ext cx="4177238" cy="4351338"/>
          </a:xfrm>
        </p:spPr>
        <p:txBody>
          <a:bodyPr>
            <a:normAutofit/>
          </a:bodyPr>
          <a:lstStyle/>
          <a:p>
            <a:r>
              <a:rPr lang="en-US" spc="300" dirty="0"/>
              <a:t>Max Ratio: </a:t>
            </a:r>
            <a:r>
              <a:rPr lang="en-US" spc="300" dirty="0">
                <a:solidFill>
                  <a:srgbClr val="0070C0"/>
                </a:solidFill>
              </a:rPr>
              <a:t>2.7</a:t>
            </a:r>
          </a:p>
          <a:p>
            <a:r>
              <a:rPr lang="en-US" spc="300" dirty="0"/>
              <a:t>Ratio increases as shape becomes more like an </a:t>
            </a:r>
            <a:r>
              <a:rPr lang="en-US" spc="300" dirty="0">
                <a:solidFill>
                  <a:srgbClr val="46AC46"/>
                </a:solidFill>
              </a:rPr>
              <a:t>oval</a:t>
            </a:r>
          </a:p>
          <a:p>
            <a:r>
              <a:rPr lang="en-US" spc="300" dirty="0"/>
              <a:t>Ratio for images with arteries approx.: </a:t>
            </a:r>
            <a:r>
              <a:rPr lang="en-US" spc="300" dirty="0">
                <a:solidFill>
                  <a:srgbClr val="46AC46"/>
                </a:solidFill>
              </a:rPr>
              <a:t>2.9 – 3.1</a:t>
            </a:r>
          </a:p>
          <a:p>
            <a:r>
              <a:rPr lang="en-US" spc="300" dirty="0"/>
              <a:t>Threshold: </a:t>
            </a:r>
            <a:r>
              <a:rPr lang="en-US" spc="300" dirty="0">
                <a:solidFill>
                  <a:srgbClr val="FF0000"/>
                </a:solidFill>
              </a:rPr>
              <a:t>2.845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1998" y="1410140"/>
            <a:ext cx="538382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Ratio as a function of the radius of the circle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81998" y="6205595"/>
            <a:ext cx="538382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radius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807924" y="3637617"/>
            <a:ext cx="402406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346018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19109" cy="1325563"/>
          </a:xfrm>
        </p:spPr>
        <p:txBody>
          <a:bodyPr/>
          <a:lstStyle/>
          <a:p>
            <a:r>
              <a:rPr lang="en-US" dirty="0"/>
              <a:t>Identifying Arteries: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83" y="0"/>
            <a:ext cx="2228341" cy="6858000"/>
          </a:xfrm>
        </p:spPr>
      </p:pic>
      <p:sp>
        <p:nvSpPr>
          <p:cNvPr id="5" name="TextBox 4"/>
          <p:cNvSpPr txBox="1"/>
          <p:nvPr/>
        </p:nvSpPr>
        <p:spPr>
          <a:xfrm>
            <a:off x="9638059" y="556932"/>
            <a:ext cx="1602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AC46"/>
                </a:solidFill>
              </a:rPr>
              <a:t>Femoral</a:t>
            </a:r>
          </a:p>
          <a:p>
            <a:r>
              <a:rPr lang="en-US" sz="2400" dirty="0">
                <a:solidFill>
                  <a:srgbClr val="46AC46"/>
                </a:solidFill>
              </a:rPr>
              <a:t>Artery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38059" y="1932202"/>
            <a:ext cx="1602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AC46"/>
                </a:solidFill>
              </a:rPr>
              <a:t>Aortic Bifurcation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8059" y="3119010"/>
            <a:ext cx="160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AC46"/>
                </a:solidFill>
              </a:rPr>
              <a:t>Artery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38059" y="4121173"/>
            <a:ext cx="160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AC46"/>
                </a:solidFill>
              </a:rPr>
              <a:t>Artery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8059" y="5192573"/>
            <a:ext cx="160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AC46"/>
                </a:solidFill>
              </a:rPr>
              <a:t>Artery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38059" y="6120827"/>
            <a:ext cx="160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AC46"/>
                </a:solidFill>
              </a:rPr>
              <a:t>Artery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2" y="1690688"/>
            <a:ext cx="7973290" cy="457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spc="300" dirty="0"/>
              <a:t>Patient 1:</a:t>
            </a:r>
          </a:p>
          <a:p>
            <a:r>
              <a:rPr lang="en-US" spc="300" dirty="0">
                <a:solidFill>
                  <a:srgbClr val="0070C0"/>
                </a:solidFill>
              </a:rPr>
              <a:t>253 images analyzed</a:t>
            </a:r>
            <a:r>
              <a:rPr lang="en-US" spc="300" dirty="0"/>
              <a:t> in successfully segmented data set</a:t>
            </a:r>
          </a:p>
          <a:p>
            <a:r>
              <a:rPr lang="en-US" spc="300" dirty="0">
                <a:solidFill>
                  <a:srgbClr val="46AC46"/>
                </a:solidFill>
              </a:rPr>
              <a:t>95%</a:t>
            </a:r>
            <a:r>
              <a:rPr lang="en-US" spc="300" dirty="0"/>
              <a:t> (239/252) were correctly identified</a:t>
            </a:r>
          </a:p>
          <a:p>
            <a:r>
              <a:rPr lang="en-US" spc="300" dirty="0">
                <a:solidFill>
                  <a:srgbClr val="FF0000"/>
                </a:solidFill>
              </a:rPr>
              <a:t>5%</a:t>
            </a:r>
            <a:r>
              <a:rPr lang="en-US" spc="300" dirty="0"/>
              <a:t> (13/252) were identified as “arteries” when they were, in fact, femoral arteries either taking </a:t>
            </a:r>
            <a:r>
              <a:rPr lang="en-US" spc="300" dirty="0">
                <a:solidFill>
                  <a:srgbClr val="FF0000"/>
                </a:solidFill>
              </a:rPr>
              <a:t>strange forms </a:t>
            </a:r>
            <a:r>
              <a:rPr lang="en-US" spc="300" dirty="0"/>
              <a:t>or </a:t>
            </a:r>
            <a:r>
              <a:rPr lang="en-US" spc="300" dirty="0">
                <a:solidFill>
                  <a:srgbClr val="FF0000"/>
                </a:solidFill>
              </a:rPr>
              <a:t>splitting</a:t>
            </a:r>
            <a:r>
              <a:rPr lang="en-US" spc="300" dirty="0"/>
              <a:t> into two more arteries before stopping segmentation</a:t>
            </a:r>
          </a:p>
        </p:txBody>
      </p:sp>
    </p:spTree>
    <p:extLst>
      <p:ext uri="{BB962C8B-B14F-4D97-AF65-F5344CB8AC3E}">
        <p14:creationId xmlns:p14="http://schemas.microsoft.com/office/powerpoint/2010/main" val="21643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Arteries: Results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690688"/>
            <a:ext cx="7705435" cy="4663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spc="300" dirty="0"/>
              <a:t>Patient 2:</a:t>
            </a:r>
          </a:p>
          <a:p>
            <a:r>
              <a:rPr lang="en-US" spc="300" dirty="0">
                <a:solidFill>
                  <a:srgbClr val="0070C0"/>
                </a:solidFill>
              </a:rPr>
              <a:t>485 images analyzed</a:t>
            </a:r>
            <a:r>
              <a:rPr lang="en-US" spc="300" dirty="0"/>
              <a:t> in successfully segmented data set</a:t>
            </a:r>
          </a:p>
          <a:p>
            <a:r>
              <a:rPr lang="en-US" spc="300" dirty="0">
                <a:solidFill>
                  <a:srgbClr val="46AC46"/>
                </a:solidFill>
              </a:rPr>
              <a:t>98%</a:t>
            </a:r>
            <a:r>
              <a:rPr lang="en-US" spc="300" dirty="0"/>
              <a:t> (477/485) were correctly identified</a:t>
            </a:r>
          </a:p>
          <a:p>
            <a:r>
              <a:rPr lang="en-US" spc="300" dirty="0">
                <a:solidFill>
                  <a:srgbClr val="FF0000"/>
                </a:solidFill>
              </a:rPr>
              <a:t>2%</a:t>
            </a:r>
            <a:r>
              <a:rPr lang="en-US" spc="300" dirty="0"/>
              <a:t> (8 images) were either not identified or falsely identified because: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pc="300" dirty="0"/>
              <a:t>artery </a:t>
            </a:r>
            <a:r>
              <a:rPr lang="en-US" spc="300" dirty="0">
                <a:solidFill>
                  <a:srgbClr val="FF0000"/>
                </a:solidFill>
              </a:rPr>
              <a:t>wasn’t segmented </a:t>
            </a:r>
            <a:r>
              <a:rPr lang="en-US" spc="300" dirty="0"/>
              <a:t>at all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pc="300" dirty="0"/>
              <a:t>poor segmentation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pc="300" dirty="0"/>
              <a:t>the artery segmentation was </a:t>
            </a:r>
            <a:r>
              <a:rPr lang="en-US" spc="300" dirty="0">
                <a:solidFill>
                  <a:srgbClr val="FF0000"/>
                </a:solidFill>
              </a:rPr>
              <a:t>very short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44" y="175485"/>
            <a:ext cx="3417455" cy="19590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4" t="48216" r="33919" b="33737"/>
          <a:stretch/>
        </p:blipFill>
        <p:spPr>
          <a:xfrm>
            <a:off x="8774543" y="2236135"/>
            <a:ext cx="3417455" cy="2312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858" y="4650558"/>
            <a:ext cx="3412140" cy="20550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74543" y="176291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66" y="2236135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92366" y="4650558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6923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6" r="2" b="2101"/>
          <a:stretch/>
        </p:blipFill>
        <p:spPr>
          <a:xfrm>
            <a:off x="-92364" y="10"/>
            <a:ext cx="4691011" cy="692598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Identifying Arteries: Conclusions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spc="300" dirty="0"/>
              <a:t>Largely successful for </a:t>
            </a:r>
            <a:r>
              <a:rPr lang="en-US" sz="2000" spc="300" dirty="0">
                <a:solidFill>
                  <a:srgbClr val="46AC46"/>
                </a:solidFill>
              </a:rPr>
              <a:t>aortic analysis</a:t>
            </a:r>
          </a:p>
          <a:p>
            <a:r>
              <a:rPr lang="en-US" sz="2000" spc="300" dirty="0"/>
              <a:t>Not successful for </a:t>
            </a:r>
            <a:r>
              <a:rPr lang="en-US" sz="2000" spc="300" dirty="0">
                <a:solidFill>
                  <a:srgbClr val="FF0000"/>
                </a:solidFill>
              </a:rPr>
              <a:t>femoral analysis</a:t>
            </a:r>
          </a:p>
        </p:txBody>
      </p:sp>
    </p:spTree>
    <p:extLst>
      <p:ext uri="{BB962C8B-B14F-4D97-AF65-F5344CB8AC3E}">
        <p14:creationId xmlns:p14="http://schemas.microsoft.com/office/powerpoint/2010/main" val="3196046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Aortic Aneurysms</a:t>
            </a:r>
          </a:p>
        </p:txBody>
      </p:sp>
      <p:pic>
        <p:nvPicPr>
          <p:cNvPr id="4" name="Picture 3" descr="Aortic aneurys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9" y="1611977"/>
            <a:ext cx="5843443" cy="464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Picture of the device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20" y="1611977"/>
            <a:ext cx="3507134" cy="46456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511753" y="1270380"/>
            <a:ext cx="554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Fenestrated Endovascular Stent</a:t>
            </a:r>
          </a:p>
        </p:txBody>
      </p:sp>
    </p:spTree>
    <p:extLst>
      <p:ext uri="{BB962C8B-B14F-4D97-AF65-F5344CB8AC3E}">
        <p14:creationId xmlns:p14="http://schemas.microsoft.com/office/powerpoint/2010/main" val="293385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Fixing the Centroid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94" t="33715" r="34742" b="47751"/>
          <a:stretch/>
        </p:blipFill>
        <p:spPr>
          <a:xfrm>
            <a:off x="1640980" y="719443"/>
            <a:ext cx="3657600" cy="3378893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2" t="37871" r="33512" b="42963"/>
          <a:stretch/>
        </p:blipFill>
        <p:spPr>
          <a:xfrm>
            <a:off x="6934640" y="728848"/>
            <a:ext cx="3621300" cy="3383280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80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Centroid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300" dirty="0"/>
              <a:t>Basic Process:</a:t>
            </a:r>
          </a:p>
          <a:p>
            <a:pPr marL="514350" indent="-514350">
              <a:buFont typeface="+mj-lt"/>
              <a:buAutoNum type="arabicPeriod"/>
            </a:pPr>
            <a:r>
              <a:rPr lang="en-US" spc="300" dirty="0"/>
              <a:t>Determine there is an artery present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pc="300" dirty="0"/>
              <a:t>Sample edge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pc="300" dirty="0"/>
              <a:t>Calculate centroid of edge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pc="300" dirty="0"/>
              <a:t>Approximate circle using histogram</a:t>
            </a:r>
            <a:br>
              <a:rPr lang="en-US" spc="300" dirty="0"/>
            </a:br>
            <a:r>
              <a:rPr lang="en-US" spc="300" dirty="0"/>
              <a:t>(“trim” the arteries)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pc="300" dirty="0"/>
              <a:t>Calculate centroid of approximated circle area</a:t>
            </a:r>
          </a:p>
        </p:txBody>
      </p:sp>
    </p:spTree>
    <p:extLst>
      <p:ext uri="{BB962C8B-B14F-4D97-AF65-F5344CB8AC3E}">
        <p14:creationId xmlns:p14="http://schemas.microsoft.com/office/powerpoint/2010/main" val="273687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94" t="33715" r="34742" b="47751"/>
          <a:stretch/>
        </p:blipFill>
        <p:spPr>
          <a:xfrm>
            <a:off x="7027520" y="1970232"/>
            <a:ext cx="4103645" cy="3790950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94" t="33715" r="34742" b="47751"/>
          <a:stretch/>
        </p:blipFill>
        <p:spPr>
          <a:xfrm>
            <a:off x="1068427" y="1970232"/>
            <a:ext cx="4103645" cy="3790950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5" name="Straight Connector 14"/>
          <p:cNvCxnSpPr/>
          <p:nvPr/>
        </p:nvCxnSpPr>
        <p:spPr>
          <a:xfrm flipH="1" flipV="1">
            <a:off x="2373743" y="4257963"/>
            <a:ext cx="1496292" cy="1847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373744" y="3870035"/>
            <a:ext cx="1145308" cy="107866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2595416" y="3870035"/>
            <a:ext cx="1274619" cy="103604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071088" y="2549235"/>
            <a:ext cx="4618" cy="170872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8497451" y="3827417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9440485" y="3827416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8304874" y="4221479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9762373" y="4230715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8317574" y="4869147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9762373" y="4860356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8996676" y="530190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8861577" y="4096030"/>
            <a:ext cx="346825" cy="250898"/>
          </a:xfrm>
          <a:prstGeom prst="ellipse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ight Arrow 63"/>
          <p:cNvSpPr/>
          <p:nvPr/>
        </p:nvSpPr>
        <p:spPr>
          <a:xfrm>
            <a:off x="5508668" y="3579151"/>
            <a:ext cx="1182255" cy="573111"/>
          </a:xfrm>
          <a:prstGeom prst="rightArrow">
            <a:avLst>
              <a:gd name="adj1" fmla="val 50000"/>
              <a:gd name="adj2" fmla="val 919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Fixing the Centroid: sampling and rejecting edge points</a:t>
            </a:r>
          </a:p>
        </p:txBody>
      </p:sp>
      <p:sp>
        <p:nvSpPr>
          <p:cNvPr id="19" name="Oval 18"/>
          <p:cNvSpPr/>
          <p:nvPr/>
        </p:nvSpPr>
        <p:spPr>
          <a:xfrm>
            <a:off x="8914703" y="4312919"/>
            <a:ext cx="346825" cy="250898"/>
          </a:xfrm>
          <a:prstGeom prst="ellipse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9009612" y="446624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927673" y="4405011"/>
            <a:ext cx="346825" cy="250898"/>
          </a:xfrm>
          <a:prstGeom prst="ellipse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073397" y="4257963"/>
            <a:ext cx="11545" cy="107141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4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60966"/>
              </p:ext>
            </p:extLst>
          </p:nvPr>
        </p:nvGraphicFramePr>
        <p:xfrm>
          <a:off x="694895" y="2092927"/>
          <a:ext cx="4297680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57478921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69141394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60591174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18492806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3952854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4360915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5187372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2384548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76277945"/>
                    </a:ext>
                  </a:extLst>
                </a:gridCol>
              </a:tblGrid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340092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269174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548859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64634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9689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32742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7701367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14364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135334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897310" y="2275807"/>
            <a:ext cx="3931920" cy="3931920"/>
          </a:xfrm>
          <a:prstGeom prst="ellipse">
            <a:avLst/>
          </a:prstGeom>
          <a:solidFill>
            <a:schemeClr val="accent1">
              <a:lumMod val="75000"/>
              <a:alpha val="17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 r="7580"/>
          <a:stretch/>
        </p:blipFill>
        <p:spPr>
          <a:xfrm>
            <a:off x="5415379" y="1553696"/>
            <a:ext cx="6140836" cy="5176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895" y="1590640"/>
            <a:ext cx="429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Shape (array, r=4)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6764" y="1590640"/>
            <a:ext cx="53570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Distances Histogram (r=30)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Fixing the Centroid: what does a circle look like?</a:t>
            </a:r>
          </a:p>
        </p:txBody>
      </p:sp>
    </p:spTree>
    <p:extLst>
      <p:ext uri="{BB962C8B-B14F-4D97-AF65-F5344CB8AC3E}">
        <p14:creationId xmlns:p14="http://schemas.microsoft.com/office/powerpoint/2010/main" val="388922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t="4225" r="7424" b="1991"/>
          <a:stretch/>
        </p:blipFill>
        <p:spPr>
          <a:xfrm>
            <a:off x="8134993" y="314049"/>
            <a:ext cx="3936934" cy="31739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t="2929" r="6911" b="1994"/>
          <a:stretch/>
        </p:blipFill>
        <p:spPr>
          <a:xfrm>
            <a:off x="8134993" y="3476359"/>
            <a:ext cx="4016259" cy="32368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94" t="28148" r="37075" b="41395"/>
          <a:stretch/>
        </p:blipFill>
        <p:spPr>
          <a:xfrm>
            <a:off x="190975" y="360581"/>
            <a:ext cx="3626505" cy="6229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7" t="19475" r="7842" b="21687"/>
          <a:stretch/>
        </p:blipFill>
        <p:spPr>
          <a:xfrm>
            <a:off x="3983703" y="369465"/>
            <a:ext cx="3985067" cy="301453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3983703" y="3384000"/>
            <a:ext cx="3985067" cy="3214976"/>
            <a:chOff x="4189114" y="4111837"/>
            <a:chExt cx="3596897" cy="274616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9" t="18185" r="6899" b="22719"/>
            <a:stretch/>
          </p:blipFill>
          <p:spPr>
            <a:xfrm>
              <a:off x="4189114" y="4111837"/>
              <a:ext cx="3596897" cy="274616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7235" b="53036" l="47915" r="64594">
                          <a14:foregroundMark x1="52524" y1="45355" x2="55669" y2="46233"/>
                          <a14:backgroundMark x1="60790" y1="42209" x2="61960" y2="41917"/>
                          <a14:backgroundMark x1="61960" y1="41917" x2="61960" y2="41917"/>
                          <a14:backgroundMark x1="61668" y1="40527" x2="70227" y2="41624"/>
                          <a14:backgroundMark x1="61668" y1="49671" x2="59693" y2="333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73" t="35287" r="33263" b="44922"/>
            <a:stretch/>
          </p:blipFill>
          <p:spPr>
            <a:xfrm>
              <a:off x="5588009" y="4916629"/>
              <a:ext cx="962657" cy="90023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90974" y="517250"/>
            <a:ext cx="362650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		#290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83332" y="517249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90677" y="517248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93334" y="370960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16912" y="370960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403927" y="3283016"/>
            <a:ext cx="1644073" cy="1584549"/>
            <a:chOff x="1050142" y="3914245"/>
            <a:chExt cx="1454779" cy="1422400"/>
          </a:xfrm>
        </p:grpSpPr>
        <p:sp>
          <p:nvSpPr>
            <p:cNvPr id="26" name="Oval 25"/>
            <p:cNvSpPr/>
            <p:nvPr/>
          </p:nvSpPr>
          <p:spPr>
            <a:xfrm>
              <a:off x="1050142" y="3914245"/>
              <a:ext cx="1454779" cy="1422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26" idx="0"/>
              <a:endCxn id="26" idx="4"/>
            </p:cNvCxnSpPr>
            <p:nvPr/>
          </p:nvCxnSpPr>
          <p:spPr>
            <a:xfrm>
              <a:off x="1777532" y="3914245"/>
              <a:ext cx="0" cy="142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6" idx="6"/>
              <a:endCxn id="26" idx="2"/>
            </p:cNvCxnSpPr>
            <p:nvPr/>
          </p:nvCxnSpPr>
          <p:spPr>
            <a:xfrm flipH="1">
              <a:off x="1050142" y="4625445"/>
              <a:ext cx="1454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29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4569" r="6767" b="1932"/>
          <a:stretch/>
        </p:blipFill>
        <p:spPr>
          <a:xfrm>
            <a:off x="8115217" y="3494807"/>
            <a:ext cx="3994960" cy="3161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" t="4508" r="7203" b="931"/>
          <a:stretch/>
        </p:blipFill>
        <p:spPr>
          <a:xfrm>
            <a:off x="8137573" y="332520"/>
            <a:ext cx="3952827" cy="319276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14466" r="2410" b="18583"/>
          <a:stretch/>
        </p:blipFill>
        <p:spPr>
          <a:xfrm>
            <a:off x="3983992" y="3494942"/>
            <a:ext cx="3985067" cy="3101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14466" r="2410" b="16270"/>
          <a:stretch/>
        </p:blipFill>
        <p:spPr>
          <a:xfrm>
            <a:off x="3983703" y="369464"/>
            <a:ext cx="3985067" cy="3208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29" t="32998" r="35186" b="40575"/>
          <a:stretch/>
        </p:blipFill>
        <p:spPr>
          <a:xfrm>
            <a:off x="190974" y="369464"/>
            <a:ext cx="3626505" cy="6229511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811369">
            <a:off x="525659" y="2493064"/>
            <a:ext cx="1916773" cy="2228709"/>
            <a:chOff x="1050142" y="3914245"/>
            <a:chExt cx="1454779" cy="1422400"/>
          </a:xfrm>
        </p:grpSpPr>
        <p:sp>
          <p:nvSpPr>
            <p:cNvPr id="26" name="Oval 25"/>
            <p:cNvSpPr/>
            <p:nvPr/>
          </p:nvSpPr>
          <p:spPr>
            <a:xfrm>
              <a:off x="1050142" y="3914245"/>
              <a:ext cx="1454779" cy="1422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26" idx="0"/>
              <a:endCxn id="26" idx="4"/>
            </p:cNvCxnSpPr>
            <p:nvPr/>
          </p:nvCxnSpPr>
          <p:spPr>
            <a:xfrm>
              <a:off x="1777532" y="3914245"/>
              <a:ext cx="0" cy="142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6" idx="6"/>
              <a:endCxn id="26" idx="2"/>
            </p:cNvCxnSpPr>
            <p:nvPr/>
          </p:nvCxnSpPr>
          <p:spPr>
            <a:xfrm flipH="1">
              <a:off x="1050142" y="4625445"/>
              <a:ext cx="1454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433" b="52596" l="49546" r="615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46" t="37788" r="36954" b="45759"/>
          <a:stretch/>
        </p:blipFill>
        <p:spPr>
          <a:xfrm>
            <a:off x="5677298" y="4525967"/>
            <a:ext cx="732529" cy="8035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0974" y="517250"/>
            <a:ext cx="362650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		#300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3332" y="517249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90677" y="517248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93334" y="370960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16912" y="370960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513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" t="4745" r="8051" b="1683"/>
          <a:stretch/>
        </p:blipFill>
        <p:spPr>
          <a:xfrm>
            <a:off x="8057119" y="3479862"/>
            <a:ext cx="3977111" cy="32202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4121" r="7507" b="2347"/>
          <a:stretch/>
        </p:blipFill>
        <p:spPr>
          <a:xfrm>
            <a:off x="8057119" y="295575"/>
            <a:ext cx="3977111" cy="3207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6" t="18649" r="9596" b="22056"/>
          <a:stretch/>
        </p:blipFill>
        <p:spPr>
          <a:xfrm>
            <a:off x="3985403" y="3510764"/>
            <a:ext cx="3976608" cy="3093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6" t="18649" r="9596" b="20721"/>
          <a:stretch/>
        </p:blipFill>
        <p:spPr>
          <a:xfrm>
            <a:off x="3985403" y="371209"/>
            <a:ext cx="3976608" cy="3162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10" t="33535" r="39524" b="43165"/>
          <a:stretch/>
        </p:blipFill>
        <p:spPr>
          <a:xfrm>
            <a:off x="190685" y="369463"/>
            <a:ext cx="3626793" cy="6229056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967208">
            <a:off x="1051275" y="3076220"/>
            <a:ext cx="1843127" cy="2408037"/>
            <a:chOff x="1050142" y="3914245"/>
            <a:chExt cx="1454779" cy="1422400"/>
          </a:xfrm>
        </p:grpSpPr>
        <p:sp>
          <p:nvSpPr>
            <p:cNvPr id="26" name="Oval 25"/>
            <p:cNvSpPr/>
            <p:nvPr/>
          </p:nvSpPr>
          <p:spPr>
            <a:xfrm>
              <a:off x="1050142" y="3914245"/>
              <a:ext cx="1454779" cy="1422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26" idx="0"/>
              <a:endCxn id="26" idx="4"/>
            </p:cNvCxnSpPr>
            <p:nvPr/>
          </p:nvCxnSpPr>
          <p:spPr>
            <a:xfrm>
              <a:off x="1777532" y="3914245"/>
              <a:ext cx="0" cy="142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6" idx="6"/>
              <a:endCxn id="26" idx="2"/>
            </p:cNvCxnSpPr>
            <p:nvPr/>
          </p:nvCxnSpPr>
          <p:spPr>
            <a:xfrm flipH="1">
              <a:off x="1050142" y="4625445"/>
              <a:ext cx="1454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229" b="54990" l="44424" r="601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58" t="38384" r="37879" b="43165"/>
          <a:stretch/>
        </p:blipFill>
        <p:spPr>
          <a:xfrm>
            <a:off x="5508060" y="4581876"/>
            <a:ext cx="951985" cy="893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0974" y="517250"/>
            <a:ext cx="362650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		#321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83332" y="517249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90677" y="517248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3334" y="370960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16912" y="370960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390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Centroid: Circle Fitting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4016" r="6138"/>
          <a:stretch/>
        </p:blipFill>
        <p:spPr>
          <a:xfrm>
            <a:off x="6276524" y="1847271"/>
            <a:ext cx="5077276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4281" r="7643"/>
          <a:stretch/>
        </p:blipFill>
        <p:spPr>
          <a:xfrm>
            <a:off x="838200" y="1847271"/>
            <a:ext cx="501530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1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"/>
          <a:stretch/>
        </p:blipFill>
        <p:spPr>
          <a:xfrm>
            <a:off x="8030533" y="1241336"/>
            <a:ext cx="3886200" cy="2864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Centroid: Results &amp; 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4" y="3931920"/>
            <a:ext cx="3882316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475" y="3931920"/>
            <a:ext cx="3882316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60" y="3931920"/>
            <a:ext cx="3882315" cy="2926080"/>
          </a:xfrm>
          <a:prstGeom prst="rect">
            <a:avLst/>
          </a:prstGeom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33327"/>
              </p:ext>
            </p:extLst>
          </p:nvPr>
        </p:nvGraphicFramePr>
        <p:xfrm>
          <a:off x="934357" y="1560951"/>
          <a:ext cx="709796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491">
                  <a:extLst>
                    <a:ext uri="{9D8B030D-6E8A-4147-A177-3AD203B41FA5}">
                      <a16:colId xmlns:a16="http://schemas.microsoft.com/office/drawing/2014/main" val="2282101693"/>
                    </a:ext>
                  </a:extLst>
                </a:gridCol>
                <a:gridCol w="1844548">
                  <a:extLst>
                    <a:ext uri="{9D8B030D-6E8A-4147-A177-3AD203B41FA5}">
                      <a16:colId xmlns:a16="http://schemas.microsoft.com/office/drawing/2014/main" val="2733021737"/>
                    </a:ext>
                  </a:extLst>
                </a:gridCol>
                <a:gridCol w="2088198">
                  <a:extLst>
                    <a:ext uri="{9D8B030D-6E8A-4147-A177-3AD203B41FA5}">
                      <a16:colId xmlns:a16="http://schemas.microsoft.com/office/drawing/2014/main" val="3564678098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1222515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 of Gravity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Circle</a:t>
                      </a:r>
                      <a:r>
                        <a:rPr lang="en-US" baseline="0" dirty="0"/>
                        <a:t> Fitting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Difference</a:t>
                      </a:r>
                    </a:p>
                  </a:txBody>
                  <a:tcP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3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(285, 234)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(284.84,  234.50)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(+0.84, +0.50)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84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(284, 233)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(284.86, 233.35)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(+0.86, +0.35)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(284,</a:t>
                      </a:r>
                      <a:r>
                        <a:rPr lang="en-US" baseline="0" dirty="0"/>
                        <a:t> 236)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(284.66, 236.10)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(+0.66, +0.10)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25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(281, 241)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(281.11, 241.76)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(+0.11, +0.76)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19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(276, 244)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(276.45, 244.36)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(+0.45, +0.36)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4617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96720" y="5865104"/>
            <a:ext cx="133302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#321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44" y="5865103"/>
            <a:ext cx="133302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#300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58974" y="5865102"/>
            <a:ext cx="133302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#310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58974" y="3162479"/>
            <a:ext cx="133302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#284</a:t>
            </a:r>
          </a:p>
        </p:txBody>
      </p:sp>
    </p:spTree>
    <p:extLst>
      <p:ext uri="{BB962C8B-B14F-4D97-AF65-F5344CB8AC3E}">
        <p14:creationId xmlns:p14="http://schemas.microsoft.com/office/powerpoint/2010/main" val="2089574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19400" cy="1325563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814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In Review:</a:t>
            </a:r>
          </a:p>
          <a:p>
            <a:r>
              <a:rPr lang="en-US" dirty="0"/>
              <a:t>Segmentation (paint bucket and propagation)</a:t>
            </a:r>
          </a:p>
          <a:p>
            <a:r>
              <a:rPr lang="en-US" dirty="0"/>
              <a:t>Calculating Centroid (center of gravity)</a:t>
            </a:r>
          </a:p>
          <a:p>
            <a:r>
              <a:rPr lang="en-US" dirty="0"/>
              <a:t>Identifying Arteries (histograms, ratios, and a threshold)</a:t>
            </a:r>
          </a:p>
          <a:p>
            <a:r>
              <a:rPr lang="en-US" dirty="0"/>
              <a:t>Centerline Calculation (trimming &amp; recalculating; circle fitting)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Questions?</a:t>
            </a:r>
          </a:p>
        </p:txBody>
      </p:sp>
      <p:pic>
        <p:nvPicPr>
          <p:cNvPr id="4" name="patien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8511" r="23791" b="11244"/>
          <a:stretch/>
        </p:blipFill>
        <p:spPr>
          <a:xfrm>
            <a:off x="8802255" y="0"/>
            <a:ext cx="3389745" cy="3593130"/>
          </a:xfrm>
          <a:prstGeom prst="rect">
            <a:avLst/>
          </a:prstGeom>
        </p:spPr>
      </p:pic>
      <p:pic>
        <p:nvPicPr>
          <p:cNvPr id="5" name="patien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4958" t="3585" r="19215"/>
          <a:stretch/>
        </p:blipFill>
        <p:spPr>
          <a:xfrm>
            <a:off x="8802255" y="3536660"/>
            <a:ext cx="3389745" cy="3330575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802255" y="0"/>
            <a:ext cx="1274618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#1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02255" y="3536660"/>
            <a:ext cx="1274618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7853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10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2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DICOM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686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Digital Imaging and Communications in Medicine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44" y="1688340"/>
            <a:ext cx="4791456" cy="47914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8340"/>
            <a:ext cx="4791456" cy="4791456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440288" y="3913070"/>
            <a:ext cx="106675" cy="88895"/>
          </a:xfrm>
          <a:prstGeom prst="ellipse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80655" y="1472011"/>
            <a:ext cx="431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Contrast MRI of Upper Torso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1071" y="2429521"/>
            <a:ext cx="290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AC46"/>
                </a:solidFill>
              </a:rPr>
              <a:t>Femoral Arteries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6779" y="2661826"/>
            <a:ext cx="290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AC46"/>
                </a:solidFill>
              </a:rPr>
              <a:t>Aorta</a:t>
            </a:r>
          </a:p>
        </p:txBody>
      </p:sp>
      <p:sp>
        <p:nvSpPr>
          <p:cNvPr id="12" name="Arc 11"/>
          <p:cNvSpPr/>
          <p:nvPr/>
        </p:nvSpPr>
        <p:spPr>
          <a:xfrm rot="5712649" flipV="1">
            <a:off x="2139598" y="1014348"/>
            <a:ext cx="2331310" cy="3480043"/>
          </a:xfrm>
          <a:prstGeom prst="arc">
            <a:avLst>
              <a:gd name="adj1" fmla="val 17136839"/>
              <a:gd name="adj2" fmla="val 0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6500292" flipV="1">
            <a:off x="7982333" y="1169636"/>
            <a:ext cx="2331310" cy="3480043"/>
          </a:xfrm>
          <a:prstGeom prst="arc">
            <a:avLst>
              <a:gd name="adj1" fmla="val 17136839"/>
              <a:gd name="adj2" fmla="val 0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21124565">
            <a:off x="7600426" y="2776760"/>
            <a:ext cx="1953076" cy="2828666"/>
          </a:xfrm>
          <a:prstGeom prst="arc">
            <a:avLst>
              <a:gd name="adj1" fmla="val 17136839"/>
              <a:gd name="adj2" fmla="val 0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19852" y="1464957"/>
            <a:ext cx="425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Contrast MRI of Lower Torso</a:t>
            </a:r>
          </a:p>
        </p:txBody>
      </p:sp>
    </p:spTree>
    <p:extLst>
      <p:ext uri="{BB962C8B-B14F-4D97-AF65-F5344CB8AC3E}">
        <p14:creationId xmlns:p14="http://schemas.microsoft.com/office/powerpoint/2010/main" val="56929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7999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12505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93" y="1589088"/>
            <a:ext cx="6006604" cy="452714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Next Step: Diameter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5352711" cy="44255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5248746" y="2249045"/>
            <a:ext cx="22721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(pixels)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9341" y="2216714"/>
            <a:ext cx="22721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(pixels)</a:t>
            </a:r>
          </a:p>
        </p:txBody>
      </p:sp>
    </p:spTree>
    <p:extLst>
      <p:ext uri="{BB962C8B-B14F-4D97-AF65-F5344CB8AC3E}">
        <p14:creationId xmlns:p14="http://schemas.microsoft.com/office/powerpoint/2010/main" val="3096213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Segmentation: Fixes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863234"/>
              </p:ext>
            </p:extLst>
          </p:nvPr>
        </p:nvGraphicFramePr>
        <p:xfrm>
          <a:off x="838200" y="1714793"/>
          <a:ext cx="10515600" cy="375915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63258666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8395792"/>
                    </a:ext>
                  </a:extLst>
                </a:gridCol>
              </a:tblGrid>
              <a:tr h="58249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/>
                        <a:t>Problems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/>
                        <a:t>Fixes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1725633"/>
                  </a:ext>
                </a:extLst>
              </a:tr>
              <a:tr h="582493">
                <a:tc>
                  <a:txBody>
                    <a:bodyPr/>
                    <a:lstStyle/>
                    <a:p>
                      <a:r>
                        <a:rPr lang="en-US" sz="2400" dirty="0"/>
                        <a:t>Femoral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Multiple clicks</a:t>
                      </a:r>
                      <a:r>
                        <a:rPr lang="en-US" sz="2400" baseline="0" dirty="0"/>
                        <a:t> from</a:t>
                      </a:r>
                      <a:r>
                        <a:rPr lang="en-US" sz="2400" dirty="0"/>
                        <a:t> user on first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52103"/>
                  </a:ext>
                </a:extLst>
              </a:tr>
              <a:tr h="758750">
                <a:tc>
                  <a:txBody>
                    <a:bodyPr/>
                    <a:lstStyle/>
                    <a:p>
                      <a:r>
                        <a:rPr lang="en-US" sz="2400" dirty="0"/>
                        <a:t>Propagation</a:t>
                      </a:r>
                      <a:r>
                        <a:rPr lang="en-US" sz="2400" baseline="0" dirty="0"/>
                        <a:t> Error</a:t>
                      </a:r>
                      <a:br>
                        <a:rPr lang="en-US" sz="2400" baseline="0" dirty="0"/>
                      </a:br>
                      <a:r>
                        <a:rPr lang="en-US" sz="2400" baseline="0" dirty="0"/>
                        <a:t>(insufficient overlap, false centroid)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Request another click from the user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560305"/>
                  </a:ext>
                </a:extLst>
              </a:tr>
              <a:tr h="582493">
                <a:tc>
                  <a:txBody>
                    <a:bodyPr/>
                    <a:lstStyle/>
                    <a:p>
                      <a:r>
                        <a:rPr lang="en-US" sz="2400" dirty="0"/>
                        <a:t>Spine</a:t>
                      </a:r>
                      <a:r>
                        <a:rPr lang="en-US" sz="2400" baseline="0" dirty="0"/>
                        <a:t> Interference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Solved</a:t>
                      </a:r>
                      <a:r>
                        <a:rPr lang="en-US" sz="2400" baseline="0" dirty="0"/>
                        <a:t> in past papers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067509"/>
                  </a:ext>
                </a:extLst>
              </a:tr>
              <a:tr h="582493">
                <a:tc>
                  <a:txBody>
                    <a:bodyPr/>
                    <a:lstStyle/>
                    <a:p>
                      <a:r>
                        <a:rPr lang="en-US" sz="2400" dirty="0"/>
                        <a:t>Poor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Customized edge detection function</a:t>
                      </a:r>
                    </a:p>
                    <a:p>
                      <a:pPr algn="ctr"/>
                      <a:r>
                        <a:rPr lang="en-US" sz="2400" baseline="0" dirty="0"/>
                        <a:t>or</a:t>
                      </a:r>
                    </a:p>
                    <a:p>
                      <a:r>
                        <a:rPr lang="en-US" sz="2400" baseline="0" dirty="0"/>
                        <a:t>Customized averaging color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58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244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68" t="31382" r="31549" b="42616"/>
          <a:stretch/>
        </p:blipFill>
        <p:spPr>
          <a:xfrm>
            <a:off x="838200" y="1868569"/>
            <a:ext cx="4919671" cy="45230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55" y="3224058"/>
            <a:ext cx="4484494" cy="3379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9" t="18106" r="8620" b="22282"/>
          <a:stretch/>
        </p:blipFill>
        <p:spPr>
          <a:xfrm>
            <a:off x="7086856" y="448997"/>
            <a:ext cx="3512725" cy="27130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3763" y="1868569"/>
            <a:ext cx="47841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			 #310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6092" y="44899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14564" y="3568592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 rot="1616683">
            <a:off x="2637984" y="3911052"/>
            <a:ext cx="1393537" cy="1531910"/>
            <a:chOff x="1050142" y="3914245"/>
            <a:chExt cx="1454779" cy="1422400"/>
          </a:xfrm>
        </p:grpSpPr>
        <p:sp>
          <p:nvSpPr>
            <p:cNvPr id="13" name="Oval 12"/>
            <p:cNvSpPr/>
            <p:nvPr/>
          </p:nvSpPr>
          <p:spPr>
            <a:xfrm>
              <a:off x="1050142" y="3914245"/>
              <a:ext cx="1454779" cy="1422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3" idx="0"/>
              <a:endCxn id="13" idx="4"/>
            </p:cNvCxnSpPr>
            <p:nvPr/>
          </p:nvCxnSpPr>
          <p:spPr>
            <a:xfrm>
              <a:off x="1777532" y="3914245"/>
              <a:ext cx="0" cy="142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3" idx="6"/>
              <a:endCxn id="13" idx="2"/>
            </p:cNvCxnSpPr>
            <p:nvPr/>
          </p:nvCxnSpPr>
          <p:spPr>
            <a:xfrm flipH="1">
              <a:off x="1050142" y="4625445"/>
              <a:ext cx="1454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096092" y="3180663"/>
            <a:ext cx="348501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Distances Histogram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45293" y="6391622"/>
            <a:ext cx="348501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Distance (Pixels)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965426" y="4830810"/>
            <a:ext cx="348501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Fixing the Centroid: Results</a:t>
            </a:r>
          </a:p>
        </p:txBody>
      </p:sp>
    </p:spTree>
    <p:extLst>
      <p:ext uri="{BB962C8B-B14F-4D97-AF65-F5344CB8AC3E}">
        <p14:creationId xmlns:p14="http://schemas.microsoft.com/office/powerpoint/2010/main" val="27821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4259" r="7685" b="1801"/>
          <a:stretch/>
        </p:blipFill>
        <p:spPr>
          <a:xfrm>
            <a:off x="8115777" y="3541514"/>
            <a:ext cx="3836934" cy="3108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2954" r="7904" b="2407"/>
          <a:stretch/>
        </p:blipFill>
        <p:spPr>
          <a:xfrm>
            <a:off x="8086708" y="295576"/>
            <a:ext cx="3846674" cy="3121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t="19962" r="8653" b="20814"/>
          <a:stretch/>
        </p:blipFill>
        <p:spPr>
          <a:xfrm>
            <a:off x="3983703" y="369465"/>
            <a:ext cx="4009597" cy="31207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67" t="32727" r="39963" b="44512"/>
          <a:stretch/>
        </p:blipFill>
        <p:spPr>
          <a:xfrm>
            <a:off x="190974" y="369465"/>
            <a:ext cx="3626506" cy="6220628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1672937" y="3223490"/>
            <a:ext cx="1901540" cy="1892840"/>
            <a:chOff x="1050142" y="3914245"/>
            <a:chExt cx="1454779" cy="1422400"/>
          </a:xfrm>
        </p:grpSpPr>
        <p:sp>
          <p:nvSpPr>
            <p:cNvPr id="26" name="Oval 25"/>
            <p:cNvSpPr/>
            <p:nvPr/>
          </p:nvSpPr>
          <p:spPr>
            <a:xfrm>
              <a:off x="1050142" y="3914245"/>
              <a:ext cx="1454779" cy="1422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26" idx="0"/>
              <a:endCxn id="26" idx="4"/>
            </p:cNvCxnSpPr>
            <p:nvPr/>
          </p:nvCxnSpPr>
          <p:spPr>
            <a:xfrm>
              <a:off x="1777532" y="3914245"/>
              <a:ext cx="0" cy="142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6" idx="6"/>
              <a:endCxn id="26" idx="2"/>
            </p:cNvCxnSpPr>
            <p:nvPr/>
          </p:nvCxnSpPr>
          <p:spPr>
            <a:xfrm flipH="1">
              <a:off x="1050142" y="4625445"/>
              <a:ext cx="1454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983703" y="3490194"/>
            <a:ext cx="4009597" cy="3099900"/>
            <a:chOff x="3983703" y="3490194"/>
            <a:chExt cx="4009597" cy="30999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2" t="18342" r="8653" b="22829"/>
            <a:stretch/>
          </p:blipFill>
          <p:spPr>
            <a:xfrm>
              <a:off x="3983703" y="3490194"/>
              <a:ext cx="4009597" cy="30999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1" b="71388" l="33615" r="7372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01" t="38868" r="35527" b="46133"/>
            <a:stretch/>
          </p:blipFill>
          <p:spPr>
            <a:xfrm>
              <a:off x="5694714" y="4601239"/>
              <a:ext cx="857982" cy="74509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90974" y="517250"/>
            <a:ext cx="362650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		#284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83332" y="517249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90677" y="517248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84098" y="370960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8440" y="3709606"/>
            <a:ext cx="7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357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Required for Stent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50" y="1690688"/>
            <a:ext cx="3213100" cy="4794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2300" y="1889505"/>
            <a:ext cx="3150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Identify Arteries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0545" y="3887786"/>
            <a:ext cx="3150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Find Center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0375" y="2616141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Separate Aorta Within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2445" y="2824895"/>
            <a:ext cx="3150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Calculate Diameters</a:t>
            </a:r>
          </a:p>
        </p:txBody>
      </p:sp>
    </p:spTree>
    <p:extLst>
      <p:ext uri="{BB962C8B-B14F-4D97-AF65-F5344CB8AC3E}">
        <p14:creationId xmlns:p14="http://schemas.microsoft.com/office/powerpoint/2010/main" val="35689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7431" y="594512"/>
            <a:ext cx="4757137" cy="3674887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89955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8340"/>
            <a:ext cx="4791456" cy="4791456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440288" y="3913070"/>
            <a:ext cx="106675" cy="88895"/>
          </a:xfrm>
          <a:prstGeom prst="ellipse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5782" y="1789936"/>
            <a:ext cx="5754254" cy="4791456"/>
          </a:xfrm>
        </p:spPr>
        <p:txBody>
          <a:bodyPr>
            <a:normAutofit/>
          </a:bodyPr>
          <a:lstStyle/>
          <a:p>
            <a:r>
              <a:rPr lang="en-US" dirty="0"/>
              <a:t> Original Image</a:t>
            </a:r>
          </a:p>
          <a:p>
            <a:pPr lvl="1"/>
            <a:r>
              <a:rPr lang="en-US" dirty="0"/>
              <a:t> 512 x 512 pixels</a:t>
            </a:r>
          </a:p>
          <a:p>
            <a:pPr lvl="1"/>
            <a:r>
              <a:rPr lang="en-US" dirty="0"/>
              <a:t> 2D grayscale array</a:t>
            </a:r>
          </a:p>
          <a:p>
            <a:pPr lvl="1"/>
            <a:r>
              <a:rPr lang="en-US" dirty="0"/>
              <a:t> Underneath segmented image</a:t>
            </a:r>
          </a:p>
          <a:p>
            <a:r>
              <a:rPr lang="en-US" dirty="0"/>
              <a:t> Segmentation</a:t>
            </a:r>
          </a:p>
          <a:p>
            <a:pPr lvl="1"/>
            <a:r>
              <a:rPr lang="en-US" dirty="0"/>
              <a:t> 512 x 512 pixels</a:t>
            </a:r>
          </a:p>
          <a:p>
            <a:pPr lvl="1"/>
            <a:r>
              <a:rPr lang="en-US" dirty="0"/>
              <a:t> 2D binary array</a:t>
            </a:r>
          </a:p>
          <a:p>
            <a:pPr lvl="1"/>
            <a:r>
              <a:rPr lang="en-US" dirty="0"/>
              <a:t> 0’s are transparent</a:t>
            </a:r>
          </a:p>
          <a:p>
            <a:pPr lvl="1"/>
            <a:r>
              <a:rPr lang="en-US" dirty="0"/>
              <a:t> 1’s are green</a:t>
            </a:r>
          </a:p>
          <a:p>
            <a:pPr lvl="1"/>
            <a:r>
              <a:rPr lang="en-US" dirty="0"/>
              <a:t> Overlaid original image</a:t>
            </a:r>
          </a:p>
          <a:p>
            <a:r>
              <a:rPr lang="en-US" dirty="0"/>
              <a:t> SITK Library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89108" cy="4789108"/>
          </a:xfrm>
          <a:prstGeom prst="rect">
            <a:avLst/>
          </a:prstGeom>
        </p:spPr>
      </p:pic>
      <p:pic>
        <p:nvPicPr>
          <p:cNvPr id="1026" name="Picture 2" descr="https://image.freepik.com/free-icon/paint-bucket_318-146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25" y="2611508"/>
            <a:ext cx="1561812" cy="156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3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36615"/>
              </p:ext>
            </p:extLst>
          </p:nvPr>
        </p:nvGraphicFramePr>
        <p:xfrm>
          <a:off x="3927623" y="2063670"/>
          <a:ext cx="4297680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57478921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69141394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60591174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18492806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3952854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4360915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5187372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2384548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76277945"/>
                    </a:ext>
                  </a:extLst>
                </a:gridCol>
              </a:tblGrid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340092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269174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548859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64634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9689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32742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7701367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14364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1353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53734" y="1561383"/>
            <a:ext cx="4449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Binary Array (Segmented Image)</a:t>
            </a:r>
          </a:p>
        </p:txBody>
      </p:sp>
    </p:spTree>
    <p:extLst>
      <p:ext uri="{BB962C8B-B14F-4D97-AF65-F5344CB8AC3E}">
        <p14:creationId xmlns:p14="http://schemas.microsoft.com/office/powerpoint/2010/main" val="356853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Segmentation: Centroid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07" y="3245500"/>
            <a:ext cx="4396509" cy="1425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17" t="37846" r="35455" b="42626"/>
          <a:stretch/>
        </p:blipFill>
        <p:spPr>
          <a:xfrm>
            <a:off x="6818743" y="1690688"/>
            <a:ext cx="4535057" cy="4535057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881745"/>
            <a:ext cx="5340927" cy="3295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Center of Gravity Equation:</a:t>
            </a:r>
          </a:p>
        </p:txBody>
      </p:sp>
    </p:spTree>
    <p:extLst>
      <p:ext uri="{BB962C8B-B14F-4D97-AF65-F5344CB8AC3E}">
        <p14:creationId xmlns:p14="http://schemas.microsoft.com/office/powerpoint/2010/main" val="424836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&amp; 3D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90687"/>
            <a:ext cx="8121072" cy="46731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/>
              <a:t>Basic Process</a:t>
            </a:r>
          </a:p>
          <a:p>
            <a:r>
              <a:rPr lang="en-US" sz="3600" dirty="0"/>
              <a:t> Segmented one image</a:t>
            </a:r>
          </a:p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 Propagate</a:t>
            </a:r>
            <a:r>
              <a:rPr lang="en-US" sz="3600" dirty="0"/>
              <a:t> outwards to next images</a:t>
            </a:r>
          </a:p>
          <a:p>
            <a:pPr lvl="1"/>
            <a:r>
              <a:rPr lang="en-US" sz="3200" dirty="0"/>
              <a:t> Calculate centroid of segmentation</a:t>
            </a:r>
          </a:p>
          <a:p>
            <a:pPr lvl="1"/>
            <a:r>
              <a:rPr lang="en-US" sz="3200" dirty="0"/>
              <a:t> Segment with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centroid</a:t>
            </a:r>
            <a:r>
              <a:rPr lang="en-US" sz="3200" dirty="0"/>
              <a:t> in next image</a:t>
            </a:r>
          </a:p>
          <a:p>
            <a:pPr lvl="1"/>
            <a:r>
              <a:rPr lang="en-US" sz="3200" dirty="0"/>
              <a:t> Compare segmented section with previous</a:t>
            </a:r>
            <a:br>
              <a:rPr lang="en-US" sz="3200" dirty="0"/>
            </a:br>
            <a:r>
              <a:rPr lang="en-US" sz="3200" dirty="0"/>
              <a:t> one and check for sufficient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overlap</a:t>
            </a:r>
          </a:p>
          <a:p>
            <a:r>
              <a:rPr lang="en-US" sz="3600" dirty="0"/>
              <a:t> Sometimes segmentations go poorly…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92" y="-36945"/>
            <a:ext cx="2817483" cy="708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8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1569</TotalTime>
  <Words>974</Words>
  <Application>Microsoft Office PowerPoint</Application>
  <PresentationFormat>Widescreen</PresentationFormat>
  <Paragraphs>439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Automatic Segmentation of the Aorta</vt:lpstr>
      <vt:lpstr>Aortic Aneurysms</vt:lpstr>
      <vt:lpstr>DICOM</vt:lpstr>
      <vt:lpstr>Measurements Required for Stent</vt:lpstr>
      <vt:lpstr>Segmentation</vt:lpstr>
      <vt:lpstr>Segmentation</vt:lpstr>
      <vt:lpstr>Segmentation</vt:lpstr>
      <vt:lpstr>Segmentation: Centroid</vt:lpstr>
      <vt:lpstr>Segmentation &amp; 3D Modelling</vt:lpstr>
      <vt:lpstr>PowerPoint Presentation</vt:lpstr>
      <vt:lpstr>PowerPoint Presentation</vt:lpstr>
      <vt:lpstr>Identifying Arteries</vt:lpstr>
      <vt:lpstr>Identifying Arteries: what does a circle look like?</vt:lpstr>
      <vt:lpstr>Identifying Arteries: what does an artery look like?</vt:lpstr>
      <vt:lpstr>Identifying Arteries: Basic Process</vt:lpstr>
      <vt:lpstr>Deciding the Threshold: threshold for a circle</vt:lpstr>
      <vt:lpstr>Identifying Arteries: Results</vt:lpstr>
      <vt:lpstr>Identifying Arteries: Results</vt:lpstr>
      <vt:lpstr>Identifying Arteries: Conclusions</vt:lpstr>
      <vt:lpstr>Fixing the Centroid</vt:lpstr>
      <vt:lpstr>Fixing the Centroid</vt:lpstr>
      <vt:lpstr>Fixing the Centroid: sampling and rejecting edge points</vt:lpstr>
      <vt:lpstr>Fixing the Centroid: what does a circle look like?</vt:lpstr>
      <vt:lpstr>PowerPoint Presentation</vt:lpstr>
      <vt:lpstr>PowerPoint Presentation</vt:lpstr>
      <vt:lpstr>PowerPoint Presentation</vt:lpstr>
      <vt:lpstr>Fixing the Centroid: Circle Fitting</vt:lpstr>
      <vt:lpstr>Fixing the Centroid: Results &amp; Conclusion</vt:lpstr>
      <vt:lpstr>The End</vt:lpstr>
      <vt:lpstr>Extra Slides</vt:lpstr>
      <vt:lpstr>Next Step: Diameter</vt:lpstr>
      <vt:lpstr>Segmentation: Fixes</vt:lpstr>
      <vt:lpstr>Fixing the Centroid: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Segmentation of the Aorta</dc:title>
  <dc:creator>Katie Shea</dc:creator>
  <cp:lastModifiedBy>Katie Shea</cp:lastModifiedBy>
  <cp:revision>171</cp:revision>
  <dcterms:created xsi:type="dcterms:W3CDTF">2016-08-23T12:34:22Z</dcterms:created>
  <dcterms:modified xsi:type="dcterms:W3CDTF">2016-09-02T21:36:42Z</dcterms:modified>
</cp:coreProperties>
</file>